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6" r:id="rId1"/>
  </p:sldMasterIdLst>
  <p:notesMasterIdLst>
    <p:notesMasterId r:id="rId9"/>
  </p:notesMasterIdLst>
  <p:sldIdLst>
    <p:sldId id="256" r:id="rId2"/>
    <p:sldId id="257" r:id="rId3"/>
    <p:sldId id="259" r:id="rId4"/>
    <p:sldId id="260" r:id="rId5"/>
    <p:sldId id="261" r:id="rId6"/>
    <p:sldId id="258"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28"/>
    <p:restoredTop sz="96654"/>
  </p:normalViewPr>
  <p:slideViewPr>
    <p:cSldViewPr snapToGrid="0">
      <p:cViewPr varScale="1">
        <p:scale>
          <a:sx n="138" d="100"/>
          <a:sy n="138" d="100"/>
        </p:scale>
        <p:origin x="176" y="6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Book3"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3"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3"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Top</a:t>
            </a:r>
            <a:r>
              <a:rPr lang="en-US" baseline="0" dirty="0"/>
              <a:t> 15 Movies</a:t>
            </a:r>
            <a:r>
              <a:rPr lang="en-US" dirty="0"/>
              <a:t> with the Highest Revenue</a:t>
            </a:r>
          </a:p>
        </c:rich>
      </c:tx>
      <c:layout>
        <c:manualLayout>
          <c:xMode val="edge"/>
          <c:yMode val="edge"/>
          <c:x val="1.5881273127982376E-2"/>
          <c:y val="0"/>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bar"/>
        <c:grouping val="clustered"/>
        <c:varyColors val="0"/>
        <c:ser>
          <c:idx val="0"/>
          <c:order val="0"/>
          <c:tx>
            <c:strRef>
              <c:f>'movies contributed most to reve'!$E$1</c:f>
              <c:strCache>
                <c:ptCount val="1"/>
                <c:pt idx="0">
                  <c:v>movie_revenue</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'movies contributed most to reve'!$B$2:$B$16</c:f>
              <c:strCache>
                <c:ptCount val="15"/>
                <c:pt idx="0">
                  <c:v>Telegraph Voyage</c:v>
                </c:pt>
                <c:pt idx="1">
                  <c:v>Zorro Ark</c:v>
                </c:pt>
                <c:pt idx="2">
                  <c:v>Wife Turn</c:v>
                </c:pt>
                <c:pt idx="3">
                  <c:v>Innocent Usual</c:v>
                </c:pt>
                <c:pt idx="4">
                  <c:v>Hustler Party</c:v>
                </c:pt>
                <c:pt idx="5">
                  <c:v>Saturday Lambs</c:v>
                </c:pt>
                <c:pt idx="6">
                  <c:v>Titans Jerk</c:v>
                </c:pt>
                <c:pt idx="7">
                  <c:v>Harry Idaho</c:v>
                </c:pt>
                <c:pt idx="8">
                  <c:v>Torque Bound</c:v>
                </c:pt>
                <c:pt idx="9">
                  <c:v>Dogma Family</c:v>
                </c:pt>
                <c:pt idx="10">
                  <c:v>Pelican Comforts</c:v>
                </c:pt>
                <c:pt idx="11">
                  <c:v>Goodfellas Salute</c:v>
                </c:pt>
                <c:pt idx="12">
                  <c:v>Fool Mockingbird</c:v>
                </c:pt>
                <c:pt idx="13">
                  <c:v>Apache Divine</c:v>
                </c:pt>
                <c:pt idx="14">
                  <c:v>Enemy Odds</c:v>
                </c:pt>
              </c:strCache>
            </c:strRef>
          </c:cat>
          <c:val>
            <c:numRef>
              <c:f>'movies contributed most to reve'!$E$2:$E$16</c:f>
              <c:numCache>
                <c:formatCode>General</c:formatCode>
                <c:ptCount val="15"/>
                <c:pt idx="0">
                  <c:v>215.75</c:v>
                </c:pt>
                <c:pt idx="1">
                  <c:v>199.72</c:v>
                </c:pt>
                <c:pt idx="2">
                  <c:v>198.73</c:v>
                </c:pt>
                <c:pt idx="3">
                  <c:v>191.74</c:v>
                </c:pt>
                <c:pt idx="4">
                  <c:v>190.78</c:v>
                </c:pt>
                <c:pt idx="5">
                  <c:v>190.74</c:v>
                </c:pt>
                <c:pt idx="6">
                  <c:v>186.73</c:v>
                </c:pt>
                <c:pt idx="7">
                  <c:v>177.73</c:v>
                </c:pt>
                <c:pt idx="8">
                  <c:v>169.76</c:v>
                </c:pt>
                <c:pt idx="9">
                  <c:v>168.72</c:v>
                </c:pt>
                <c:pt idx="10">
                  <c:v>165.77</c:v>
                </c:pt>
                <c:pt idx="11">
                  <c:v>164.75</c:v>
                </c:pt>
                <c:pt idx="12">
                  <c:v>162.79</c:v>
                </c:pt>
                <c:pt idx="13">
                  <c:v>160.72</c:v>
                </c:pt>
                <c:pt idx="14">
                  <c:v>159.75</c:v>
                </c:pt>
              </c:numCache>
            </c:numRef>
          </c:val>
          <c:extLst>
            <c:ext xmlns:c16="http://schemas.microsoft.com/office/drawing/2014/chart" uri="{C3380CC4-5D6E-409C-BE32-E72D297353CC}">
              <c16:uniqueId val="{00000000-6AD1-BD4A-B867-49752CAD5C3D}"/>
            </c:ext>
          </c:extLst>
        </c:ser>
        <c:dLbls>
          <c:dLblPos val="inEnd"/>
          <c:showLegendKey val="0"/>
          <c:showVal val="1"/>
          <c:showCatName val="0"/>
          <c:showSerName val="0"/>
          <c:showPercent val="0"/>
          <c:showBubbleSize val="0"/>
        </c:dLbls>
        <c:gapWidth val="115"/>
        <c:overlap val="-20"/>
        <c:axId val="959393472"/>
        <c:axId val="958442928"/>
      </c:barChart>
      <c:catAx>
        <c:axId val="959393472"/>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58442928"/>
        <c:crosses val="autoZero"/>
        <c:auto val="1"/>
        <c:lblAlgn val="ctr"/>
        <c:lblOffset val="100"/>
        <c:noMultiLvlLbl val="0"/>
      </c:catAx>
      <c:valAx>
        <c:axId val="958442928"/>
        <c:scaling>
          <c:orientation val="minMax"/>
        </c:scaling>
        <c:delete val="0"/>
        <c:axPos val="b"/>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5939347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Top</a:t>
            </a:r>
            <a:r>
              <a:rPr lang="en-US" baseline="0"/>
              <a:t> 15 movies with the Lowest Revenue</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bar"/>
        <c:grouping val="clustered"/>
        <c:varyColors val="0"/>
        <c:ser>
          <c:idx val="0"/>
          <c:order val="0"/>
          <c:tx>
            <c:strRef>
              <c:f>'movies contributed to least rev'!$E$1</c:f>
              <c:strCache>
                <c:ptCount val="1"/>
                <c:pt idx="0">
                  <c:v>movie_revenue</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'movies contributed to least rev'!$B$2:$B$16</c:f>
              <c:strCache>
                <c:ptCount val="15"/>
                <c:pt idx="0">
                  <c:v>Texas Watch</c:v>
                </c:pt>
                <c:pt idx="1">
                  <c:v>Oklahoma Jumanji</c:v>
                </c:pt>
                <c:pt idx="2">
                  <c:v>Duffel Apocalypse</c:v>
                </c:pt>
                <c:pt idx="3">
                  <c:v>Freedom Cleopatra</c:v>
                </c:pt>
                <c:pt idx="4">
                  <c:v>Rebel Airport</c:v>
                </c:pt>
                <c:pt idx="5">
                  <c:v>Young Language</c:v>
                </c:pt>
                <c:pt idx="6">
                  <c:v>Treatment Jekyll</c:v>
                </c:pt>
                <c:pt idx="7">
                  <c:v>Cruelty Unforgiven</c:v>
                </c:pt>
                <c:pt idx="8">
                  <c:v>Lights Deer</c:v>
                </c:pt>
                <c:pt idx="9">
                  <c:v>Japanese Run</c:v>
                </c:pt>
                <c:pt idx="10">
                  <c:v>Stallion Sundance</c:v>
                </c:pt>
                <c:pt idx="11">
                  <c:v>Harold French</c:v>
                </c:pt>
                <c:pt idx="12">
                  <c:v>Ghostbusters Elf</c:v>
                </c:pt>
                <c:pt idx="13">
                  <c:v>Connection Microcosmos</c:v>
                </c:pt>
                <c:pt idx="14">
                  <c:v>Ballroom Mockingbird</c:v>
                </c:pt>
              </c:strCache>
            </c:strRef>
          </c:cat>
          <c:val>
            <c:numRef>
              <c:f>'movies contributed to least rev'!$E$2:$E$16</c:f>
              <c:numCache>
                <c:formatCode>General</c:formatCode>
                <c:ptCount val="15"/>
                <c:pt idx="0">
                  <c:v>5.94</c:v>
                </c:pt>
                <c:pt idx="1">
                  <c:v>5.94</c:v>
                </c:pt>
                <c:pt idx="2">
                  <c:v>5.94</c:v>
                </c:pt>
                <c:pt idx="3">
                  <c:v>5.95</c:v>
                </c:pt>
                <c:pt idx="4">
                  <c:v>6.93</c:v>
                </c:pt>
                <c:pt idx="5">
                  <c:v>6.93</c:v>
                </c:pt>
                <c:pt idx="6">
                  <c:v>6.94</c:v>
                </c:pt>
                <c:pt idx="7">
                  <c:v>6.94</c:v>
                </c:pt>
                <c:pt idx="8">
                  <c:v>7.93</c:v>
                </c:pt>
                <c:pt idx="9">
                  <c:v>7.94</c:v>
                </c:pt>
                <c:pt idx="10">
                  <c:v>7.94</c:v>
                </c:pt>
                <c:pt idx="11">
                  <c:v>8.93</c:v>
                </c:pt>
                <c:pt idx="12">
                  <c:v>8.93</c:v>
                </c:pt>
                <c:pt idx="13">
                  <c:v>8.9499999999999993</c:v>
                </c:pt>
                <c:pt idx="14">
                  <c:v>9.93</c:v>
                </c:pt>
              </c:numCache>
            </c:numRef>
          </c:val>
          <c:extLst>
            <c:ext xmlns:c16="http://schemas.microsoft.com/office/drawing/2014/chart" uri="{C3380CC4-5D6E-409C-BE32-E72D297353CC}">
              <c16:uniqueId val="{00000000-D02D-B94E-B3C5-8616BC539CAC}"/>
            </c:ext>
          </c:extLst>
        </c:ser>
        <c:dLbls>
          <c:showLegendKey val="0"/>
          <c:showVal val="0"/>
          <c:showCatName val="0"/>
          <c:showSerName val="0"/>
          <c:showPercent val="0"/>
          <c:showBubbleSize val="0"/>
        </c:dLbls>
        <c:gapWidth val="115"/>
        <c:overlap val="-20"/>
        <c:axId val="949836432"/>
        <c:axId val="949838080"/>
      </c:barChart>
      <c:catAx>
        <c:axId val="949836432"/>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49838080"/>
        <c:crosses val="autoZero"/>
        <c:auto val="1"/>
        <c:lblAlgn val="ctr"/>
        <c:lblOffset val="100"/>
        <c:noMultiLvlLbl val="0"/>
      </c:catAx>
      <c:valAx>
        <c:axId val="949838080"/>
        <c:scaling>
          <c:orientation val="minMax"/>
        </c:scaling>
        <c:delete val="0"/>
        <c:axPos val="b"/>
        <c:majorGridlines>
          <c:spPr>
            <a:ln w="9525" cap="flat" cmpd="sng" algn="ctr">
              <a:solidFill>
                <a:schemeClr val="lt1">
                  <a:lumMod val="95000"/>
                  <a:alpha val="10000"/>
                </a:schemeClr>
              </a:solidFill>
              <a:round/>
            </a:ln>
            <a:effectLst/>
          </c:spPr>
        </c:majorGridlines>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Movie</a:t>
                </a:r>
                <a:r>
                  <a:rPr lang="en-US" baseline="0"/>
                  <a:t> Revenue</a:t>
                </a:r>
                <a:endParaRPr lang="en-US"/>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949836432"/>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title>
      <c:tx>
        <c:rich>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r>
              <a:rPr lang="en-US" dirty="0"/>
              <a:t>Films by Genre</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film_category_count!$C$1</c:f>
              <c:strCache>
                <c:ptCount val="1"/>
                <c:pt idx="0">
                  <c:v>film_category_count</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film_category_count!$B$2:$B$18</c:f>
              <c:strCache>
                <c:ptCount val="17"/>
                <c:pt idx="0">
                  <c:v>Sports</c:v>
                </c:pt>
                <c:pt idx="1">
                  <c:v>Foreign</c:v>
                </c:pt>
                <c:pt idx="2">
                  <c:v>Documentary</c:v>
                </c:pt>
                <c:pt idx="3">
                  <c:v>Family</c:v>
                </c:pt>
                <c:pt idx="4">
                  <c:v>Animation</c:v>
                </c:pt>
                <c:pt idx="5">
                  <c:v>Action</c:v>
                </c:pt>
                <c:pt idx="6">
                  <c:v>New</c:v>
                </c:pt>
                <c:pt idx="7">
                  <c:v>Drama</c:v>
                </c:pt>
                <c:pt idx="8">
                  <c:v>Games</c:v>
                </c:pt>
                <c:pt idx="9">
                  <c:v>Sci-Fi</c:v>
                </c:pt>
                <c:pt idx="10">
                  <c:v>Children</c:v>
                </c:pt>
                <c:pt idx="11">
                  <c:v>Comedy</c:v>
                </c:pt>
                <c:pt idx="12">
                  <c:v>Classics</c:v>
                </c:pt>
                <c:pt idx="13">
                  <c:v>Travel</c:v>
                </c:pt>
                <c:pt idx="14">
                  <c:v>Horror</c:v>
                </c:pt>
                <c:pt idx="15">
                  <c:v>Music</c:v>
                </c:pt>
                <c:pt idx="16">
                  <c:v>Thriller</c:v>
                </c:pt>
              </c:strCache>
            </c:strRef>
          </c:cat>
          <c:val>
            <c:numRef>
              <c:f>film_category_count!$C$2:$C$18</c:f>
              <c:numCache>
                <c:formatCode>General</c:formatCode>
                <c:ptCount val="17"/>
                <c:pt idx="0">
                  <c:v>74</c:v>
                </c:pt>
                <c:pt idx="1">
                  <c:v>73</c:v>
                </c:pt>
                <c:pt idx="2">
                  <c:v>68</c:v>
                </c:pt>
                <c:pt idx="3">
                  <c:v>68</c:v>
                </c:pt>
                <c:pt idx="4">
                  <c:v>66</c:v>
                </c:pt>
                <c:pt idx="5">
                  <c:v>64</c:v>
                </c:pt>
                <c:pt idx="6">
                  <c:v>63</c:v>
                </c:pt>
                <c:pt idx="7">
                  <c:v>62</c:v>
                </c:pt>
                <c:pt idx="8">
                  <c:v>61</c:v>
                </c:pt>
                <c:pt idx="9">
                  <c:v>61</c:v>
                </c:pt>
                <c:pt idx="10">
                  <c:v>60</c:v>
                </c:pt>
                <c:pt idx="11">
                  <c:v>58</c:v>
                </c:pt>
                <c:pt idx="12">
                  <c:v>57</c:v>
                </c:pt>
                <c:pt idx="13">
                  <c:v>57</c:v>
                </c:pt>
                <c:pt idx="14">
                  <c:v>56</c:v>
                </c:pt>
                <c:pt idx="15">
                  <c:v>51</c:v>
                </c:pt>
                <c:pt idx="16">
                  <c:v>1</c:v>
                </c:pt>
              </c:numCache>
            </c:numRef>
          </c:val>
          <c:extLst>
            <c:ext xmlns:c16="http://schemas.microsoft.com/office/drawing/2014/chart" uri="{C3380CC4-5D6E-409C-BE32-E72D297353CC}">
              <c16:uniqueId val="{00000000-4199-EB49-87EF-92D87DE8C339}"/>
            </c:ext>
          </c:extLst>
        </c:ser>
        <c:dLbls>
          <c:showLegendKey val="0"/>
          <c:showVal val="0"/>
          <c:showCatName val="0"/>
          <c:showSerName val="0"/>
          <c:showPercent val="0"/>
          <c:showBubbleSize val="0"/>
        </c:dLbls>
        <c:gapWidth val="100"/>
        <c:overlap val="-24"/>
        <c:axId val="1067632944"/>
        <c:axId val="1068156032"/>
      </c:barChart>
      <c:catAx>
        <c:axId val="1067632944"/>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8156032"/>
        <c:crosses val="autoZero"/>
        <c:auto val="1"/>
        <c:lblAlgn val="ctr"/>
        <c:lblOffset val="100"/>
        <c:noMultiLvlLbl val="0"/>
      </c:catAx>
      <c:valAx>
        <c:axId val="10681560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76329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9">
  <a:schemeClr val="accent6"/>
</cs:colorStyle>
</file>

<file path=ppt/charts/colors2.xml><?xml version="1.0" encoding="utf-8"?>
<cs:colorStyle xmlns:cs="http://schemas.microsoft.com/office/drawing/2012/chartStyle" xmlns:a="http://schemas.openxmlformats.org/drawingml/2006/main" meth="withinLinearReversed" id="22">
  <a:schemeClr val="accent2"/>
</cs:colorStyle>
</file>

<file path=ppt/charts/colors3.xml><?xml version="1.0" encoding="utf-8"?>
<cs:colorStyle xmlns:cs="http://schemas.microsoft.com/office/drawing/2012/chartStyle" xmlns:a="http://schemas.openxmlformats.org/drawingml/2006/main" meth="withinLinear" id="16">
  <a:schemeClr val="accent3"/>
</cs:colorStyle>
</file>

<file path=ppt/charts/style1.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media/image1.jpeg>
</file>

<file path=ppt/media/image2.jpeg>
</file>

<file path=ppt/media/image3.jp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1BBB33-4EBC-6843-8225-B51E1F605408}" type="datetimeFigureOut">
              <a:rPr lang="en-US" smtClean="0"/>
              <a:t>12/14/22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9226F2-4A3C-E84F-8399-BC0D16D7759D}" type="slidenum">
              <a:rPr lang="en-US" smtClean="0"/>
              <a:t>‹#›</a:t>
            </a:fld>
            <a:endParaRPr lang="en-US"/>
          </a:p>
        </p:txBody>
      </p:sp>
    </p:spTree>
    <p:extLst>
      <p:ext uri="{BB962C8B-B14F-4D97-AF65-F5344CB8AC3E}">
        <p14:creationId xmlns:p14="http://schemas.microsoft.com/office/powerpoint/2010/main" val="1718873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FDCA7-9AEA-5579-9882-15BE838DEC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923D875-A10B-5AA9-6199-A22E9DDB80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BB5EF1F-1C93-908F-F7E1-0C5FDAF35B5B}"/>
              </a:ext>
            </a:extLst>
          </p:cNvPr>
          <p:cNvSpPr>
            <a:spLocks noGrp="1"/>
          </p:cNvSpPr>
          <p:nvPr>
            <p:ph type="dt" sz="half" idx="10"/>
          </p:nvPr>
        </p:nvSpPr>
        <p:spPr/>
        <p:txBody>
          <a:bodyPr/>
          <a:lstStyle/>
          <a:p>
            <a:fld id="{88D38747-4367-4BD2-8D51-C97E202738E2}" type="datetime1">
              <a:rPr lang="en-US" smtClean="0"/>
              <a:t>12/14/22</a:t>
            </a:fld>
            <a:endParaRPr lang="en-US" dirty="0"/>
          </a:p>
        </p:txBody>
      </p:sp>
      <p:sp>
        <p:nvSpPr>
          <p:cNvPr id="5" name="Footer Placeholder 4">
            <a:extLst>
              <a:ext uri="{FF2B5EF4-FFF2-40B4-BE49-F238E27FC236}">
                <a16:creationId xmlns:a16="http://schemas.microsoft.com/office/drawing/2014/main" id="{CD1F0F9B-3A88-D568-B758-A3F6FE8925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045813E-1AE1-F36F-E07E-441B3AC70E5A}"/>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070388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20796-66AC-2814-8006-73D42942F2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0036A2-BE46-3640-4B07-E6CCBA1FC0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657BBF-0782-572B-28C0-D4ED4E423E7E}"/>
              </a:ext>
            </a:extLst>
          </p:cNvPr>
          <p:cNvSpPr>
            <a:spLocks noGrp="1"/>
          </p:cNvSpPr>
          <p:nvPr>
            <p:ph type="dt" sz="half" idx="10"/>
          </p:nvPr>
        </p:nvSpPr>
        <p:spPr/>
        <p:txBody>
          <a:bodyPr/>
          <a:lstStyle/>
          <a:p>
            <a:fld id="{217E833E-1B6D-415F-AD29-75AE8C43BD0D}" type="datetime1">
              <a:rPr lang="en-US" smtClean="0"/>
              <a:t>12/14/22</a:t>
            </a:fld>
            <a:endParaRPr lang="en-US" dirty="0"/>
          </a:p>
        </p:txBody>
      </p:sp>
      <p:sp>
        <p:nvSpPr>
          <p:cNvPr id="5" name="Footer Placeholder 4">
            <a:extLst>
              <a:ext uri="{FF2B5EF4-FFF2-40B4-BE49-F238E27FC236}">
                <a16:creationId xmlns:a16="http://schemas.microsoft.com/office/drawing/2014/main" id="{C019E5CD-A522-89CA-69AF-707BA5F0C3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39479B1-4A83-A7C6-F542-29EDC818AF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7144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5C5332-691E-48C8-0596-EB57CF72187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196094-C6A3-0469-FFF4-DA755E6920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D0CE0E-2C68-F728-D2E5-91D13C81DDC5}"/>
              </a:ext>
            </a:extLst>
          </p:cNvPr>
          <p:cNvSpPr>
            <a:spLocks noGrp="1"/>
          </p:cNvSpPr>
          <p:nvPr>
            <p:ph type="dt" sz="half" idx="10"/>
          </p:nvPr>
        </p:nvSpPr>
        <p:spPr/>
        <p:txBody>
          <a:bodyPr/>
          <a:lstStyle/>
          <a:p>
            <a:fld id="{8452596F-08A7-4B70-989A-F2B1CF31E66B}" type="datetime1">
              <a:rPr lang="en-US" smtClean="0"/>
              <a:t>12/14/22</a:t>
            </a:fld>
            <a:endParaRPr lang="en-US" dirty="0"/>
          </a:p>
        </p:txBody>
      </p:sp>
      <p:sp>
        <p:nvSpPr>
          <p:cNvPr id="5" name="Footer Placeholder 4">
            <a:extLst>
              <a:ext uri="{FF2B5EF4-FFF2-40B4-BE49-F238E27FC236}">
                <a16:creationId xmlns:a16="http://schemas.microsoft.com/office/drawing/2014/main" id="{3108EC97-587B-E6B9-20B2-A117C72F70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7A41FE3-346E-D4FA-EF71-5A8FA189C18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03117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F869F-4130-E030-5C1A-6C2E80973B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9F4342-90AD-6A95-AD22-00CB09F6F4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4CE3DE-C469-FAC9-BCE1-C9EEB6FC62DB}"/>
              </a:ext>
            </a:extLst>
          </p:cNvPr>
          <p:cNvSpPr>
            <a:spLocks noGrp="1"/>
          </p:cNvSpPr>
          <p:nvPr>
            <p:ph type="dt" sz="half" idx="10"/>
          </p:nvPr>
        </p:nvSpPr>
        <p:spPr/>
        <p:txBody>
          <a:bodyPr/>
          <a:lstStyle/>
          <a:p>
            <a:fld id="{73C55A3C-5767-4844-A0A3-83778C2E5409}" type="datetime1">
              <a:rPr lang="en-US" smtClean="0"/>
              <a:t>12/14/22</a:t>
            </a:fld>
            <a:endParaRPr lang="en-US" dirty="0"/>
          </a:p>
        </p:txBody>
      </p:sp>
      <p:sp>
        <p:nvSpPr>
          <p:cNvPr id="5" name="Footer Placeholder 4">
            <a:extLst>
              <a:ext uri="{FF2B5EF4-FFF2-40B4-BE49-F238E27FC236}">
                <a16:creationId xmlns:a16="http://schemas.microsoft.com/office/drawing/2014/main" id="{62C3BFD0-BEF0-DBCD-F0E4-43FDD152E36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E34585-2191-0303-A25B-C6B1A9E9D906}"/>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4344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7BAA9-6B85-B5B7-9FC6-B12E8610A6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4DAD41A-F381-E200-E77E-41BE620473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EB4545C-A9B9-EF6B-6359-D4081117C1D9}"/>
              </a:ext>
            </a:extLst>
          </p:cNvPr>
          <p:cNvSpPr>
            <a:spLocks noGrp="1"/>
          </p:cNvSpPr>
          <p:nvPr>
            <p:ph type="dt" sz="half" idx="10"/>
          </p:nvPr>
        </p:nvSpPr>
        <p:spPr/>
        <p:txBody>
          <a:bodyPr/>
          <a:lstStyle/>
          <a:p>
            <a:fld id="{CAE507A8-A5CF-4D38-AB86-7EDDA87A85D4}" type="datetime1">
              <a:rPr lang="en-US" smtClean="0"/>
              <a:t>12/14/22</a:t>
            </a:fld>
            <a:endParaRPr lang="en-US" dirty="0"/>
          </a:p>
        </p:txBody>
      </p:sp>
      <p:sp>
        <p:nvSpPr>
          <p:cNvPr id="5" name="Footer Placeholder 4">
            <a:extLst>
              <a:ext uri="{FF2B5EF4-FFF2-40B4-BE49-F238E27FC236}">
                <a16:creationId xmlns:a16="http://schemas.microsoft.com/office/drawing/2014/main" id="{41D5F715-032C-C4C8-45A6-3BB182CA99F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E19D204-E877-8A2B-2448-89BDA73BA75B}"/>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092460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88C39-AAAB-47DC-261B-5AAF53FED7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C9F99C-045F-3A49-6F58-C597BB9CFE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2EB1A8B-BDD8-C33C-3920-ABEA1429AF6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A3D9B54-1CF2-CC1B-BD88-B5B0F7D6BD59}"/>
              </a:ext>
            </a:extLst>
          </p:cNvPr>
          <p:cNvSpPr>
            <a:spLocks noGrp="1"/>
          </p:cNvSpPr>
          <p:nvPr>
            <p:ph type="dt" sz="half" idx="10"/>
          </p:nvPr>
        </p:nvSpPr>
        <p:spPr/>
        <p:txBody>
          <a:bodyPr/>
          <a:lstStyle/>
          <a:p>
            <a:fld id="{BDFCD27C-8599-43EF-BA1D-14DDC1946E06}" type="datetime1">
              <a:rPr lang="en-US" smtClean="0"/>
              <a:t>12/14/22</a:t>
            </a:fld>
            <a:endParaRPr lang="en-US" dirty="0"/>
          </a:p>
        </p:txBody>
      </p:sp>
      <p:sp>
        <p:nvSpPr>
          <p:cNvPr id="6" name="Footer Placeholder 5">
            <a:extLst>
              <a:ext uri="{FF2B5EF4-FFF2-40B4-BE49-F238E27FC236}">
                <a16:creationId xmlns:a16="http://schemas.microsoft.com/office/drawing/2014/main" id="{972275DD-D169-2F01-4CE0-C06D35563F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92D2C7E-6404-1B55-528A-1AE0B4002F0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9876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52E46-CE55-5E9E-8509-D202B3B8FFD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1C6E7E-F809-F9B9-3BBB-25972393CD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357C9A-B40D-3190-F2A0-E89D2AB8B9A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9623B5-B3D0-8280-10B1-8BAB2AD930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E01BB8-19B7-4E60-9306-3D1BD2A2BB9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7E4F110-8F54-4B9C-9B3E-D4DDB47F50C9}"/>
              </a:ext>
            </a:extLst>
          </p:cNvPr>
          <p:cNvSpPr>
            <a:spLocks noGrp="1"/>
          </p:cNvSpPr>
          <p:nvPr>
            <p:ph type="dt" sz="half" idx="10"/>
          </p:nvPr>
        </p:nvSpPr>
        <p:spPr/>
        <p:txBody>
          <a:bodyPr/>
          <a:lstStyle/>
          <a:p>
            <a:fld id="{49343D99-809A-49C0-96E5-4250D0B498EE}" type="datetime1">
              <a:rPr lang="en-US" smtClean="0"/>
              <a:t>12/14/22</a:t>
            </a:fld>
            <a:endParaRPr lang="en-US" dirty="0"/>
          </a:p>
        </p:txBody>
      </p:sp>
      <p:sp>
        <p:nvSpPr>
          <p:cNvPr id="8" name="Footer Placeholder 7">
            <a:extLst>
              <a:ext uri="{FF2B5EF4-FFF2-40B4-BE49-F238E27FC236}">
                <a16:creationId xmlns:a16="http://schemas.microsoft.com/office/drawing/2014/main" id="{8561369D-CB39-BB9D-B7D8-BE520736323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3951A04-2061-7387-C1FF-B4D657C6F256}"/>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6417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A116C-C8B3-F2DF-EF7E-A5006C1FBF0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033F20-DC68-3AE0-C74C-A85545B38F73}"/>
              </a:ext>
            </a:extLst>
          </p:cNvPr>
          <p:cNvSpPr>
            <a:spLocks noGrp="1"/>
          </p:cNvSpPr>
          <p:nvPr>
            <p:ph type="dt" sz="half" idx="10"/>
          </p:nvPr>
        </p:nvSpPr>
        <p:spPr/>
        <p:txBody>
          <a:bodyPr/>
          <a:lstStyle/>
          <a:p>
            <a:fld id="{A143DE9B-B678-4EFB-BB7D-A4370204A0B0}" type="datetime1">
              <a:rPr lang="en-US" smtClean="0"/>
              <a:t>12/14/22</a:t>
            </a:fld>
            <a:endParaRPr lang="en-US" dirty="0"/>
          </a:p>
        </p:txBody>
      </p:sp>
      <p:sp>
        <p:nvSpPr>
          <p:cNvPr id="4" name="Footer Placeholder 3">
            <a:extLst>
              <a:ext uri="{FF2B5EF4-FFF2-40B4-BE49-F238E27FC236}">
                <a16:creationId xmlns:a16="http://schemas.microsoft.com/office/drawing/2014/main" id="{3D08446D-5D95-E569-1A0C-9FCE16B8D56E}"/>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4B0E1E3-3D1E-DEA9-65E0-D12A7A1023FD}"/>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53207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47036A-29EA-A0C3-B3DC-D562E5DE9104}"/>
              </a:ext>
            </a:extLst>
          </p:cNvPr>
          <p:cNvSpPr>
            <a:spLocks noGrp="1"/>
          </p:cNvSpPr>
          <p:nvPr>
            <p:ph type="dt" sz="half" idx="10"/>
          </p:nvPr>
        </p:nvSpPr>
        <p:spPr/>
        <p:txBody>
          <a:bodyPr/>
          <a:lstStyle/>
          <a:p>
            <a:fld id="{E68812DA-F765-4142-A6A3-A8ED7235E082}" type="datetime1">
              <a:rPr lang="en-US" smtClean="0"/>
              <a:t>12/14/22</a:t>
            </a:fld>
            <a:endParaRPr lang="en-US" dirty="0"/>
          </a:p>
        </p:txBody>
      </p:sp>
      <p:sp>
        <p:nvSpPr>
          <p:cNvPr id="3" name="Footer Placeholder 2">
            <a:extLst>
              <a:ext uri="{FF2B5EF4-FFF2-40B4-BE49-F238E27FC236}">
                <a16:creationId xmlns:a16="http://schemas.microsoft.com/office/drawing/2014/main" id="{B4934EB4-C584-3F3A-E44E-0DB2CC80584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D2FF3D9-21F0-FF6E-E3EB-690FEAEC6FA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7481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9FE1B-D542-5911-F2B9-5B05C2A242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355E37-4DF6-51C0-AC7F-B1AC8DBACD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9188AF2-7323-0E0C-A4DF-616A3D31F8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667E51-4BE7-A73C-FDDB-7E0F40F82B95}"/>
              </a:ext>
            </a:extLst>
          </p:cNvPr>
          <p:cNvSpPr>
            <a:spLocks noGrp="1"/>
          </p:cNvSpPr>
          <p:nvPr>
            <p:ph type="dt" sz="half" idx="10"/>
          </p:nvPr>
        </p:nvSpPr>
        <p:spPr/>
        <p:txBody>
          <a:bodyPr/>
          <a:lstStyle/>
          <a:p>
            <a:fld id="{3E0277FD-7DE6-41D4-930D-AC99F5AFE54E}" type="datetime1">
              <a:rPr lang="en-US" smtClean="0"/>
              <a:t>12/14/22</a:t>
            </a:fld>
            <a:endParaRPr lang="en-US" dirty="0"/>
          </a:p>
        </p:txBody>
      </p:sp>
      <p:sp>
        <p:nvSpPr>
          <p:cNvPr id="6" name="Footer Placeholder 5">
            <a:extLst>
              <a:ext uri="{FF2B5EF4-FFF2-40B4-BE49-F238E27FC236}">
                <a16:creationId xmlns:a16="http://schemas.microsoft.com/office/drawing/2014/main" id="{E9770E74-2962-36A0-44C5-9CB4641C9B9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22DB985-3BEC-A1F2-E4A0-5EE89360104A}"/>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453332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5E509-82E8-482B-C768-514EB20572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42AC16B-33FB-6BAC-B87B-329F4A3032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D5CB58-7EC7-9FD6-D204-D8860A9D95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19BA37-EDC6-AE54-7991-B7278B1D4557}"/>
              </a:ext>
            </a:extLst>
          </p:cNvPr>
          <p:cNvSpPr>
            <a:spLocks noGrp="1"/>
          </p:cNvSpPr>
          <p:nvPr>
            <p:ph type="dt" sz="half" idx="10"/>
          </p:nvPr>
        </p:nvSpPr>
        <p:spPr/>
        <p:txBody>
          <a:bodyPr/>
          <a:lstStyle/>
          <a:p>
            <a:fld id="{9EA15526-7079-4B7B-987C-1B5FAE11A0FF}" type="datetime1">
              <a:rPr lang="en-US" smtClean="0"/>
              <a:t>12/14/22</a:t>
            </a:fld>
            <a:endParaRPr lang="en-US" dirty="0"/>
          </a:p>
        </p:txBody>
      </p:sp>
      <p:sp>
        <p:nvSpPr>
          <p:cNvPr id="6" name="Footer Placeholder 5">
            <a:extLst>
              <a:ext uri="{FF2B5EF4-FFF2-40B4-BE49-F238E27FC236}">
                <a16:creationId xmlns:a16="http://schemas.microsoft.com/office/drawing/2014/main" id="{D8062A31-6B4F-4FC6-F026-F53185F0433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4884D78-EDB7-F367-915E-756E2C144582}"/>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2161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24BF36-5D60-4B9F-5B68-AB6F2DBDE6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3417B5-56CE-4024-D204-5FBFE67FE1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37404C-B3FF-84DB-D05A-3F07A19FFE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3ED0CC-082F-4160-86E5-0D6041F12778}" type="datetime1">
              <a:rPr lang="en-US" smtClean="0"/>
              <a:t>12/14/22</a:t>
            </a:fld>
            <a:endParaRPr lang="en-US" dirty="0"/>
          </a:p>
        </p:txBody>
      </p:sp>
      <p:sp>
        <p:nvSpPr>
          <p:cNvPr id="5" name="Footer Placeholder 4">
            <a:extLst>
              <a:ext uri="{FF2B5EF4-FFF2-40B4-BE49-F238E27FC236}">
                <a16:creationId xmlns:a16="http://schemas.microsoft.com/office/drawing/2014/main" id="{9EEDCE97-141C-BB2F-5EB6-1DAA6047C6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DFAFEB5-E481-1C77-DA8A-73EEAA0464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990812183"/>
      </p:ext>
    </p:extLst>
  </p:cSld>
  <p:clrMap bg1="lt1" tx1="dk1" bg2="lt2" tx2="dk2" accent1="accent1" accent2="accent2" accent3="accent3" accent4="accent4" accent5="accent5" accent6="accent6" hlink="hlink" folHlink="folHlink"/>
  <p:sldLayoutIdLst>
    <p:sldLayoutId id="2147483847" r:id="rId1"/>
    <p:sldLayoutId id="2147483848" r:id="rId2"/>
    <p:sldLayoutId id="2147483849" r:id="rId3"/>
    <p:sldLayoutId id="2147483850" r:id="rId4"/>
    <p:sldLayoutId id="2147483851" r:id="rId5"/>
    <p:sldLayoutId id="2147483852" r:id="rId6"/>
    <p:sldLayoutId id="2147483853" r:id="rId7"/>
    <p:sldLayoutId id="2147483854" r:id="rId8"/>
    <p:sldLayoutId id="2147483855" r:id="rId9"/>
    <p:sldLayoutId id="2147483856" r:id="rId10"/>
    <p:sldLayoutId id="2147483857"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chart" Target="../charts/char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School desk with books and pencils with chalkboard in background">
            <a:extLst>
              <a:ext uri="{FF2B5EF4-FFF2-40B4-BE49-F238E27FC236}">
                <a16:creationId xmlns:a16="http://schemas.microsoft.com/office/drawing/2014/main" id="{F31DB2EF-89E4-3C6D-A4F1-D10AF88A0051}"/>
              </a:ext>
            </a:extLst>
          </p:cNvPr>
          <p:cNvPicPr>
            <a:picLocks noChangeAspect="1"/>
          </p:cNvPicPr>
          <p:nvPr/>
        </p:nvPicPr>
        <p:blipFill rotWithShape="1">
          <a:blip r:embed="rId2">
            <a:alphaModFix amt="4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8D63E8E4-A87F-4085-DC05-2C675D837855}"/>
              </a:ext>
            </a:extLst>
          </p:cNvPr>
          <p:cNvSpPr>
            <a:spLocks noGrp="1"/>
          </p:cNvSpPr>
          <p:nvPr>
            <p:ph type="ctrTitle"/>
          </p:nvPr>
        </p:nvSpPr>
        <p:spPr>
          <a:xfrm>
            <a:off x="1769532" y="1695576"/>
            <a:ext cx="8652938" cy="2857191"/>
          </a:xfrm>
        </p:spPr>
        <p:txBody>
          <a:bodyPr anchor="ctr">
            <a:normAutofit/>
          </a:bodyPr>
          <a:lstStyle/>
          <a:p>
            <a:r>
              <a:rPr lang="en-US" sz="8000"/>
              <a:t>Rockbuster Stealth Data Analysis Project</a:t>
            </a:r>
          </a:p>
        </p:txBody>
      </p:sp>
      <p:sp>
        <p:nvSpPr>
          <p:cNvPr id="3" name="Subtitle 2">
            <a:extLst>
              <a:ext uri="{FF2B5EF4-FFF2-40B4-BE49-F238E27FC236}">
                <a16:creationId xmlns:a16="http://schemas.microsoft.com/office/drawing/2014/main" id="{0C8B570E-D2DC-E35A-9C6A-B60D9B58B2BB}"/>
              </a:ext>
            </a:extLst>
          </p:cNvPr>
          <p:cNvSpPr>
            <a:spLocks noGrp="1"/>
          </p:cNvSpPr>
          <p:nvPr>
            <p:ph type="subTitle" idx="1"/>
          </p:nvPr>
        </p:nvSpPr>
        <p:spPr>
          <a:xfrm>
            <a:off x="1311564" y="4623127"/>
            <a:ext cx="9113168" cy="1121891"/>
          </a:xfrm>
        </p:spPr>
        <p:txBody>
          <a:bodyPr>
            <a:normAutofit/>
          </a:bodyPr>
          <a:lstStyle/>
          <a:p>
            <a:r>
              <a:rPr lang="en-US" sz="1600" dirty="0"/>
              <a:t>Lucero Vargas</a:t>
            </a:r>
          </a:p>
          <a:p>
            <a:r>
              <a:rPr lang="en-US" sz="1600" dirty="0"/>
              <a:t>12.2022</a:t>
            </a:r>
          </a:p>
        </p:txBody>
      </p:sp>
    </p:spTree>
    <p:extLst>
      <p:ext uri="{BB962C8B-B14F-4D97-AF65-F5344CB8AC3E}">
        <p14:creationId xmlns:p14="http://schemas.microsoft.com/office/powerpoint/2010/main" val="5969079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 name="Picture 32" descr="Stack of magazines on table">
            <a:extLst>
              <a:ext uri="{FF2B5EF4-FFF2-40B4-BE49-F238E27FC236}">
                <a16:creationId xmlns:a16="http://schemas.microsoft.com/office/drawing/2014/main" id="{799AAF17-0A88-8535-3A2A-99ED366B5CC7}"/>
              </a:ext>
            </a:extLst>
          </p:cNvPr>
          <p:cNvPicPr>
            <a:picLocks noChangeAspect="1"/>
          </p:cNvPicPr>
          <p:nvPr/>
        </p:nvPicPr>
        <p:blipFill rotWithShape="1">
          <a:blip r:embed="rId2"/>
          <a:srcRect t="13055" b="2675"/>
          <a:stretch/>
        </p:blipFill>
        <p:spPr>
          <a:xfrm>
            <a:off x="3049" y="-22"/>
            <a:ext cx="12191980" cy="6857990"/>
          </a:xfrm>
          <a:prstGeom prst="rect">
            <a:avLst/>
          </a:prstGeom>
        </p:spPr>
      </p:pic>
      <p:sp>
        <p:nvSpPr>
          <p:cNvPr id="6" name="Title 5">
            <a:extLst>
              <a:ext uri="{FF2B5EF4-FFF2-40B4-BE49-F238E27FC236}">
                <a16:creationId xmlns:a16="http://schemas.microsoft.com/office/drawing/2014/main" id="{9E19BBD8-D204-EE9A-6C46-AA61B61E7BB6}"/>
              </a:ext>
            </a:extLst>
          </p:cNvPr>
          <p:cNvSpPr>
            <a:spLocks noGrp="1"/>
          </p:cNvSpPr>
          <p:nvPr>
            <p:ph type="title"/>
          </p:nvPr>
        </p:nvSpPr>
        <p:spPr>
          <a:xfrm>
            <a:off x="643467" y="643467"/>
            <a:ext cx="3771516" cy="815878"/>
          </a:xfrm>
        </p:spPr>
        <p:txBody>
          <a:bodyPr vert="horz" lIns="91440" tIns="45720" rIns="91440" bIns="45720" rtlCol="0" anchor="t">
            <a:normAutofit/>
          </a:bodyPr>
          <a:lstStyle/>
          <a:p>
            <a:r>
              <a:rPr lang="en-US" sz="5200" dirty="0"/>
              <a:t>Background</a:t>
            </a:r>
          </a:p>
        </p:txBody>
      </p:sp>
      <p:sp>
        <p:nvSpPr>
          <p:cNvPr id="32" name="TextBox 31">
            <a:extLst>
              <a:ext uri="{FF2B5EF4-FFF2-40B4-BE49-F238E27FC236}">
                <a16:creationId xmlns:a16="http://schemas.microsoft.com/office/drawing/2014/main" id="{397A3760-A717-4BE1-3634-BA4EC4A0B564}"/>
              </a:ext>
            </a:extLst>
          </p:cNvPr>
          <p:cNvSpPr txBox="1"/>
          <p:nvPr/>
        </p:nvSpPr>
        <p:spPr>
          <a:xfrm>
            <a:off x="1857157" y="1851849"/>
            <a:ext cx="7760473" cy="1200329"/>
          </a:xfrm>
          <a:prstGeom prst="rect">
            <a:avLst/>
          </a:prstGeom>
          <a:noFill/>
        </p:spPr>
        <p:txBody>
          <a:bodyPr wrap="square" rtlCol="0">
            <a:spAutoFit/>
          </a:bodyPr>
          <a:lstStyle/>
          <a:p>
            <a:r>
              <a:rPr lang="en-US" dirty="0" err="1"/>
              <a:t>Rockbuster</a:t>
            </a:r>
            <a:r>
              <a:rPr lang="en-US" dirty="0"/>
              <a:t> Stealth LLC is a movie rental company that used to have stores around the world. Facing stiff competition from streaming services such as Netflix and Amazon Prime, we are planning to use our existing movie licenses to launch an online video rental service in order to stay competitive.</a:t>
            </a:r>
          </a:p>
        </p:txBody>
      </p:sp>
      <p:sp>
        <p:nvSpPr>
          <p:cNvPr id="36" name="Title 5">
            <a:extLst>
              <a:ext uri="{FF2B5EF4-FFF2-40B4-BE49-F238E27FC236}">
                <a16:creationId xmlns:a16="http://schemas.microsoft.com/office/drawing/2014/main" id="{F0644CB0-FCE2-948C-646C-437FEF20B6D8}"/>
              </a:ext>
            </a:extLst>
          </p:cNvPr>
          <p:cNvSpPr txBox="1">
            <a:spLocks/>
          </p:cNvSpPr>
          <p:nvPr/>
        </p:nvSpPr>
        <p:spPr>
          <a:xfrm>
            <a:off x="643467" y="3624032"/>
            <a:ext cx="4962203" cy="1057840"/>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200" dirty="0"/>
              <a:t>Key Questions and Objectives</a:t>
            </a:r>
          </a:p>
        </p:txBody>
      </p:sp>
      <p:sp>
        <p:nvSpPr>
          <p:cNvPr id="38" name="TextBox 37">
            <a:extLst>
              <a:ext uri="{FF2B5EF4-FFF2-40B4-BE49-F238E27FC236}">
                <a16:creationId xmlns:a16="http://schemas.microsoft.com/office/drawing/2014/main" id="{EC159C5F-1440-FD2C-5C5C-F497CCA53B61}"/>
              </a:ext>
            </a:extLst>
          </p:cNvPr>
          <p:cNvSpPr txBox="1"/>
          <p:nvPr/>
        </p:nvSpPr>
        <p:spPr>
          <a:xfrm>
            <a:off x="1857157" y="5253727"/>
            <a:ext cx="7421217" cy="1200329"/>
          </a:xfrm>
          <a:prstGeom prst="rect">
            <a:avLst/>
          </a:prstGeom>
          <a:noFill/>
        </p:spPr>
        <p:txBody>
          <a:bodyPr wrap="square" rtlCol="0">
            <a:spAutoFit/>
          </a:bodyPr>
          <a:lstStyle/>
          <a:p>
            <a:pPr marL="285750" indent="-285750">
              <a:buFont typeface="Arial" panose="020B0604020202020204" pitchFamily="34" charset="0"/>
              <a:buChar char="•"/>
            </a:pPr>
            <a:r>
              <a:rPr lang="en-US" dirty="0"/>
              <a:t>Which movies contributed the most/least to revenue gain?</a:t>
            </a:r>
          </a:p>
          <a:p>
            <a:pPr marL="285750" indent="-285750">
              <a:buFont typeface="Arial" panose="020B0604020202020204" pitchFamily="34" charset="0"/>
              <a:buChar char="•"/>
            </a:pPr>
            <a:r>
              <a:rPr lang="en-US" dirty="0"/>
              <a:t>What was the average rental duration for all videos?</a:t>
            </a:r>
          </a:p>
          <a:p>
            <a:pPr marL="285750" indent="-285750">
              <a:buFont typeface="Arial" panose="020B0604020202020204" pitchFamily="34" charset="0"/>
              <a:buChar char="•"/>
            </a:pPr>
            <a:r>
              <a:rPr lang="en-US" dirty="0"/>
              <a:t>Which countries are </a:t>
            </a:r>
            <a:r>
              <a:rPr lang="en-US" dirty="0" err="1"/>
              <a:t>Rockbuster</a:t>
            </a:r>
            <a:r>
              <a:rPr lang="en-US" dirty="0"/>
              <a:t> customers based in?</a:t>
            </a:r>
          </a:p>
          <a:p>
            <a:pPr marL="285750" indent="-285750">
              <a:buFont typeface="Arial" panose="020B0604020202020204" pitchFamily="34" charset="0"/>
              <a:buChar char="•"/>
            </a:pPr>
            <a:r>
              <a:rPr lang="en-US" dirty="0"/>
              <a:t>Do sales figures vary between geographic regions?</a:t>
            </a:r>
          </a:p>
        </p:txBody>
      </p:sp>
    </p:spTree>
    <p:extLst>
      <p:ext uri="{BB962C8B-B14F-4D97-AF65-F5344CB8AC3E}">
        <p14:creationId xmlns:p14="http://schemas.microsoft.com/office/powerpoint/2010/main" val="386187073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3" name="Picture 32" descr="Stack of magazines on table">
            <a:extLst>
              <a:ext uri="{FF2B5EF4-FFF2-40B4-BE49-F238E27FC236}">
                <a16:creationId xmlns:a16="http://schemas.microsoft.com/office/drawing/2014/main" id="{799AAF17-0A88-8535-3A2A-99ED366B5CC7}"/>
              </a:ext>
            </a:extLst>
          </p:cNvPr>
          <p:cNvPicPr>
            <a:picLocks noChangeAspect="1"/>
          </p:cNvPicPr>
          <p:nvPr/>
        </p:nvPicPr>
        <p:blipFill rotWithShape="1">
          <a:blip r:embed="rId2"/>
          <a:srcRect t="13055" b="2675"/>
          <a:stretch/>
        </p:blipFill>
        <p:spPr>
          <a:xfrm>
            <a:off x="3049" y="-22"/>
            <a:ext cx="12191980" cy="6857990"/>
          </a:xfrm>
          <a:prstGeom prst="rect">
            <a:avLst/>
          </a:prstGeom>
        </p:spPr>
      </p:pic>
      <p:sp>
        <p:nvSpPr>
          <p:cNvPr id="3" name="Title 2">
            <a:extLst>
              <a:ext uri="{FF2B5EF4-FFF2-40B4-BE49-F238E27FC236}">
                <a16:creationId xmlns:a16="http://schemas.microsoft.com/office/drawing/2014/main" id="{2BC73577-D173-8866-20EC-65B158C7F3F3}"/>
              </a:ext>
            </a:extLst>
          </p:cNvPr>
          <p:cNvSpPr>
            <a:spLocks noGrp="1"/>
          </p:cNvSpPr>
          <p:nvPr>
            <p:ph type="title"/>
          </p:nvPr>
        </p:nvSpPr>
        <p:spPr/>
        <p:txBody>
          <a:bodyPr>
            <a:normAutofit/>
          </a:bodyPr>
          <a:lstStyle/>
          <a:p>
            <a:r>
              <a:rPr lang="en-US" dirty="0"/>
              <a:t>Movies that contributed the most/least to revenue gain</a:t>
            </a:r>
          </a:p>
        </p:txBody>
      </p:sp>
      <p:graphicFrame>
        <p:nvGraphicFramePr>
          <p:cNvPr id="5" name="Chart 4">
            <a:extLst>
              <a:ext uri="{FF2B5EF4-FFF2-40B4-BE49-F238E27FC236}">
                <a16:creationId xmlns:a16="http://schemas.microsoft.com/office/drawing/2014/main" id="{673A2639-05BD-7560-CE19-7D813C17BF3A}"/>
              </a:ext>
            </a:extLst>
          </p:cNvPr>
          <p:cNvGraphicFramePr>
            <a:graphicFrameLocks/>
          </p:cNvGraphicFramePr>
          <p:nvPr>
            <p:extLst>
              <p:ext uri="{D42A27DB-BD31-4B8C-83A1-F6EECF244321}">
                <p14:modId xmlns:p14="http://schemas.microsoft.com/office/powerpoint/2010/main" val="2511728115"/>
              </p:ext>
            </p:extLst>
          </p:nvPr>
        </p:nvGraphicFramePr>
        <p:xfrm>
          <a:off x="6824872" y="2334987"/>
          <a:ext cx="4682837" cy="3358227"/>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231A0B21-B7B2-4552-EFC8-F23776CE3803}"/>
              </a:ext>
            </a:extLst>
          </p:cNvPr>
          <p:cNvSpPr txBox="1"/>
          <p:nvPr/>
        </p:nvSpPr>
        <p:spPr>
          <a:xfrm>
            <a:off x="6769454" y="5846544"/>
            <a:ext cx="4738255" cy="646331"/>
          </a:xfrm>
          <a:prstGeom prst="rect">
            <a:avLst/>
          </a:prstGeom>
          <a:noFill/>
        </p:spPr>
        <p:txBody>
          <a:bodyPr wrap="square" rtlCol="0">
            <a:spAutoFit/>
          </a:bodyPr>
          <a:lstStyle/>
          <a:p>
            <a:r>
              <a:rPr lang="en-US" dirty="0"/>
              <a:t>All the top movies have a rental rate of $4.99!</a:t>
            </a:r>
          </a:p>
          <a:p>
            <a:endParaRPr lang="en-US" dirty="0"/>
          </a:p>
        </p:txBody>
      </p:sp>
      <p:graphicFrame>
        <p:nvGraphicFramePr>
          <p:cNvPr id="10" name="Chart 9">
            <a:extLst>
              <a:ext uri="{FF2B5EF4-FFF2-40B4-BE49-F238E27FC236}">
                <a16:creationId xmlns:a16="http://schemas.microsoft.com/office/drawing/2014/main" id="{3EEE2B21-6E5C-485F-51E7-35817A13B7FD}"/>
              </a:ext>
            </a:extLst>
          </p:cNvPr>
          <p:cNvGraphicFramePr>
            <a:graphicFrameLocks/>
          </p:cNvGraphicFramePr>
          <p:nvPr>
            <p:extLst>
              <p:ext uri="{D42A27DB-BD31-4B8C-83A1-F6EECF244321}">
                <p14:modId xmlns:p14="http://schemas.microsoft.com/office/powerpoint/2010/main" val="3755080958"/>
              </p:ext>
            </p:extLst>
          </p:nvPr>
        </p:nvGraphicFramePr>
        <p:xfrm>
          <a:off x="1072542" y="2334987"/>
          <a:ext cx="4682837" cy="3358226"/>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Box 10">
            <a:extLst>
              <a:ext uri="{FF2B5EF4-FFF2-40B4-BE49-F238E27FC236}">
                <a16:creationId xmlns:a16="http://schemas.microsoft.com/office/drawing/2014/main" id="{EC2CD695-0254-C908-4F63-6D55837FD191}"/>
              </a:ext>
            </a:extLst>
          </p:cNvPr>
          <p:cNvSpPr txBox="1"/>
          <p:nvPr/>
        </p:nvSpPr>
        <p:spPr>
          <a:xfrm>
            <a:off x="902231" y="5846544"/>
            <a:ext cx="5023458" cy="646331"/>
          </a:xfrm>
          <a:prstGeom prst="rect">
            <a:avLst/>
          </a:prstGeom>
          <a:noFill/>
        </p:spPr>
        <p:txBody>
          <a:bodyPr wrap="square" rtlCol="0">
            <a:spAutoFit/>
          </a:bodyPr>
          <a:lstStyle/>
          <a:p>
            <a:r>
              <a:rPr lang="en-US" dirty="0"/>
              <a:t>All the bottom movies have a rental rate of $0.99!</a:t>
            </a:r>
          </a:p>
          <a:p>
            <a:endParaRPr lang="en-US" dirty="0"/>
          </a:p>
        </p:txBody>
      </p:sp>
    </p:spTree>
    <p:extLst>
      <p:ext uri="{BB962C8B-B14F-4D97-AF65-F5344CB8AC3E}">
        <p14:creationId xmlns:p14="http://schemas.microsoft.com/office/powerpoint/2010/main" val="1681404626"/>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Stack of magazines on table">
            <a:extLst>
              <a:ext uri="{FF2B5EF4-FFF2-40B4-BE49-F238E27FC236}">
                <a16:creationId xmlns:a16="http://schemas.microsoft.com/office/drawing/2014/main" id="{C79726EC-DDCC-7B2D-6442-7EFFB2435992}"/>
              </a:ext>
            </a:extLst>
          </p:cNvPr>
          <p:cNvPicPr>
            <a:picLocks noChangeAspect="1"/>
          </p:cNvPicPr>
          <p:nvPr/>
        </p:nvPicPr>
        <p:blipFill rotWithShape="1">
          <a:blip r:embed="rId2"/>
          <a:srcRect t="13055" b="2675"/>
          <a:stretch/>
        </p:blipFill>
        <p:spPr>
          <a:xfrm>
            <a:off x="3049" y="-22"/>
            <a:ext cx="12191980" cy="6857990"/>
          </a:xfrm>
          <a:prstGeom prst="rect">
            <a:avLst/>
          </a:prstGeom>
        </p:spPr>
      </p:pic>
      <p:sp>
        <p:nvSpPr>
          <p:cNvPr id="2" name="Title 1">
            <a:extLst>
              <a:ext uri="{FF2B5EF4-FFF2-40B4-BE49-F238E27FC236}">
                <a16:creationId xmlns:a16="http://schemas.microsoft.com/office/drawing/2014/main" id="{961DAB21-5254-BD24-8FB8-2420B9B10A19}"/>
              </a:ext>
            </a:extLst>
          </p:cNvPr>
          <p:cNvSpPr>
            <a:spLocks noGrp="1"/>
          </p:cNvSpPr>
          <p:nvPr>
            <p:ph type="title"/>
          </p:nvPr>
        </p:nvSpPr>
        <p:spPr/>
        <p:txBody>
          <a:bodyPr/>
          <a:lstStyle/>
          <a:p>
            <a:pPr algn="ctr"/>
            <a:r>
              <a:rPr lang="en-US" dirty="0"/>
              <a:t>Overview</a:t>
            </a:r>
          </a:p>
        </p:txBody>
      </p:sp>
      <p:pic>
        <p:nvPicPr>
          <p:cNvPr id="5" name="Content Placeholder 4" descr="Tapes of different records">
            <a:extLst>
              <a:ext uri="{FF2B5EF4-FFF2-40B4-BE49-F238E27FC236}">
                <a16:creationId xmlns:a16="http://schemas.microsoft.com/office/drawing/2014/main" id="{3B64ECD4-2068-B72F-98E5-95BF1E6C1682}"/>
              </a:ext>
            </a:extLst>
          </p:cNvPr>
          <p:cNvPicPr>
            <a:picLocks noGrp="1" noChangeAspect="1"/>
          </p:cNvPicPr>
          <p:nvPr>
            <p:ph idx="1"/>
          </p:nvPr>
        </p:nvPicPr>
        <p:blipFill>
          <a:blip r:embed="rId3"/>
          <a:stretch>
            <a:fillRect/>
          </a:stretch>
        </p:blipFill>
        <p:spPr>
          <a:xfrm>
            <a:off x="723540" y="2122637"/>
            <a:ext cx="2633196" cy="1758084"/>
          </a:xfrm>
        </p:spPr>
      </p:pic>
      <p:sp>
        <p:nvSpPr>
          <p:cNvPr id="6" name="TextBox 5">
            <a:extLst>
              <a:ext uri="{FF2B5EF4-FFF2-40B4-BE49-F238E27FC236}">
                <a16:creationId xmlns:a16="http://schemas.microsoft.com/office/drawing/2014/main" id="{4ECADE8B-69AB-ED69-D932-4DC34DC399D2}"/>
              </a:ext>
            </a:extLst>
          </p:cNvPr>
          <p:cNvSpPr txBox="1"/>
          <p:nvPr/>
        </p:nvSpPr>
        <p:spPr>
          <a:xfrm>
            <a:off x="838200" y="4312670"/>
            <a:ext cx="2108200" cy="923330"/>
          </a:xfrm>
          <a:prstGeom prst="rect">
            <a:avLst/>
          </a:prstGeom>
          <a:noFill/>
        </p:spPr>
        <p:txBody>
          <a:bodyPr wrap="square" rtlCol="0">
            <a:spAutoFit/>
          </a:bodyPr>
          <a:lstStyle/>
          <a:p>
            <a:r>
              <a:rPr lang="en-US" dirty="0"/>
              <a:t>The average rental duration price is $4.99</a:t>
            </a:r>
          </a:p>
        </p:txBody>
      </p:sp>
      <p:graphicFrame>
        <p:nvGraphicFramePr>
          <p:cNvPr id="7" name="Chart 6">
            <a:extLst>
              <a:ext uri="{FF2B5EF4-FFF2-40B4-BE49-F238E27FC236}">
                <a16:creationId xmlns:a16="http://schemas.microsoft.com/office/drawing/2014/main" id="{85B8F78C-D507-7EC9-8945-23751CD8B2C8}"/>
              </a:ext>
            </a:extLst>
          </p:cNvPr>
          <p:cNvGraphicFramePr>
            <a:graphicFrameLocks/>
          </p:cNvGraphicFramePr>
          <p:nvPr>
            <p:extLst>
              <p:ext uri="{D42A27DB-BD31-4B8C-83A1-F6EECF244321}">
                <p14:modId xmlns:p14="http://schemas.microsoft.com/office/powerpoint/2010/main" val="74170727"/>
              </p:ext>
            </p:extLst>
          </p:nvPr>
        </p:nvGraphicFramePr>
        <p:xfrm>
          <a:off x="4439586" y="1978464"/>
          <a:ext cx="3129331" cy="1902257"/>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D98B5837-94CC-6B06-A08B-3C23806673C6}"/>
              </a:ext>
            </a:extLst>
          </p:cNvPr>
          <p:cNvSpPr txBox="1"/>
          <p:nvPr/>
        </p:nvSpPr>
        <p:spPr>
          <a:xfrm>
            <a:off x="4439586" y="4312670"/>
            <a:ext cx="3131128" cy="923330"/>
          </a:xfrm>
          <a:prstGeom prst="rect">
            <a:avLst/>
          </a:prstGeom>
          <a:noFill/>
        </p:spPr>
        <p:txBody>
          <a:bodyPr wrap="square" rtlCol="0">
            <a:spAutoFit/>
          </a:bodyPr>
          <a:lstStyle/>
          <a:p>
            <a:r>
              <a:rPr lang="en-US" dirty="0"/>
              <a:t>The top 3 genres are Sports, Foreign and Documentary. The least is Thriller with 1 movie.</a:t>
            </a:r>
          </a:p>
        </p:txBody>
      </p:sp>
      <p:pic>
        <p:nvPicPr>
          <p:cNvPr id="13" name="Picture 12" descr="Globe from outer space">
            <a:extLst>
              <a:ext uri="{FF2B5EF4-FFF2-40B4-BE49-F238E27FC236}">
                <a16:creationId xmlns:a16="http://schemas.microsoft.com/office/drawing/2014/main" id="{5DB69A2A-0F78-27F3-27E6-2A324EBD0199}"/>
              </a:ext>
            </a:extLst>
          </p:cNvPr>
          <p:cNvPicPr>
            <a:picLocks noChangeAspect="1"/>
          </p:cNvPicPr>
          <p:nvPr/>
        </p:nvPicPr>
        <p:blipFill>
          <a:blip r:embed="rId5"/>
          <a:stretch>
            <a:fillRect/>
          </a:stretch>
        </p:blipFill>
        <p:spPr>
          <a:xfrm>
            <a:off x="8391899" y="2114988"/>
            <a:ext cx="2896370" cy="1629208"/>
          </a:xfrm>
          <a:prstGeom prst="rect">
            <a:avLst/>
          </a:prstGeom>
        </p:spPr>
      </p:pic>
      <p:sp>
        <p:nvSpPr>
          <p:cNvPr id="14" name="TextBox 13">
            <a:extLst>
              <a:ext uri="{FF2B5EF4-FFF2-40B4-BE49-F238E27FC236}">
                <a16:creationId xmlns:a16="http://schemas.microsoft.com/office/drawing/2014/main" id="{93E2244A-C5FE-B6FD-3707-C19233D6FCFC}"/>
              </a:ext>
            </a:extLst>
          </p:cNvPr>
          <p:cNvSpPr txBox="1"/>
          <p:nvPr/>
        </p:nvSpPr>
        <p:spPr>
          <a:xfrm>
            <a:off x="8317307" y="4312670"/>
            <a:ext cx="3131128" cy="646331"/>
          </a:xfrm>
          <a:prstGeom prst="rect">
            <a:avLst/>
          </a:prstGeom>
          <a:noFill/>
        </p:spPr>
        <p:txBody>
          <a:bodyPr wrap="square" rtlCol="0">
            <a:spAutoFit/>
          </a:bodyPr>
          <a:lstStyle/>
          <a:p>
            <a:r>
              <a:rPr lang="en-US" dirty="0"/>
              <a:t>Customers can be found in 108 countries around the world.</a:t>
            </a:r>
          </a:p>
        </p:txBody>
      </p:sp>
    </p:spTree>
    <p:extLst>
      <p:ext uri="{BB962C8B-B14F-4D97-AF65-F5344CB8AC3E}">
        <p14:creationId xmlns:p14="http://schemas.microsoft.com/office/powerpoint/2010/main" val="69722956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1">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07916A0-9D27-C259-5B1E-52697FD25D9F}"/>
              </a:ext>
            </a:extLst>
          </p:cNvPr>
          <p:cNvPicPr>
            <a:picLocks noChangeAspect="1"/>
          </p:cNvPicPr>
          <p:nvPr/>
        </p:nvPicPr>
        <p:blipFill rotWithShape="1">
          <a:blip r:embed="rId2"/>
          <a:srcRect t="7408" b="20057"/>
          <a:stretch/>
        </p:blipFill>
        <p:spPr>
          <a:xfrm>
            <a:off x="20" y="10"/>
            <a:ext cx="12191980" cy="4465973"/>
          </a:xfrm>
          <a:prstGeom prst="rect">
            <a:avLst/>
          </a:prstGeom>
        </p:spPr>
      </p:pic>
      <p:sp>
        <p:nvSpPr>
          <p:cNvPr id="57" name="Rectangle: Rounded Corners 53">
            <a:extLst>
              <a:ext uri="{FF2B5EF4-FFF2-40B4-BE49-F238E27FC236}">
                <a16:creationId xmlns:a16="http://schemas.microsoft.com/office/drawing/2014/main" id="{F97E7EA2-EDCD-47E9-81BC-415C606D1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19552"/>
            <a:ext cx="9382538"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itle 1">
            <a:extLst>
              <a:ext uri="{FF2B5EF4-FFF2-40B4-BE49-F238E27FC236}">
                <a16:creationId xmlns:a16="http://schemas.microsoft.com/office/drawing/2014/main" id="{11E478C6-C7D2-B29B-F7BD-7BFA1ED3A172}"/>
              </a:ext>
            </a:extLst>
          </p:cNvPr>
          <p:cNvSpPr>
            <a:spLocks noGrp="1"/>
          </p:cNvSpPr>
          <p:nvPr>
            <p:ph type="title"/>
          </p:nvPr>
        </p:nvSpPr>
        <p:spPr>
          <a:xfrm>
            <a:off x="566928" y="4203278"/>
            <a:ext cx="8557193" cy="536063"/>
          </a:xfrm>
        </p:spPr>
        <p:txBody>
          <a:bodyPr vert="horz" lIns="91440" tIns="45720" rIns="91440" bIns="45720" rtlCol="0" anchor="ctr">
            <a:normAutofit/>
          </a:bodyPr>
          <a:lstStyle/>
          <a:p>
            <a:r>
              <a:rPr lang="en-US" sz="2800">
                <a:solidFill>
                  <a:schemeClr val="bg1"/>
                </a:solidFill>
              </a:rPr>
              <a:t>Countries with the Highest Revenue</a:t>
            </a:r>
          </a:p>
        </p:txBody>
      </p:sp>
      <p:sp>
        <p:nvSpPr>
          <p:cNvPr id="7" name="TextBox 6">
            <a:extLst>
              <a:ext uri="{FF2B5EF4-FFF2-40B4-BE49-F238E27FC236}">
                <a16:creationId xmlns:a16="http://schemas.microsoft.com/office/drawing/2014/main" id="{AB1F49E8-7259-80C9-8DEC-59E6A1274F05}"/>
              </a:ext>
            </a:extLst>
          </p:cNvPr>
          <p:cNvSpPr txBox="1"/>
          <p:nvPr/>
        </p:nvSpPr>
        <p:spPr>
          <a:xfrm>
            <a:off x="566928" y="4956314"/>
            <a:ext cx="11058144" cy="1306417"/>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sz="1200" dirty="0"/>
              <a:t>India is the country with the highest customer count of 60 customers. China follows with 53 customers and The United States trails with 36 customers.</a:t>
            </a:r>
          </a:p>
          <a:p>
            <a:pPr marL="285750" indent="-228600">
              <a:lnSpc>
                <a:spcPct val="90000"/>
              </a:lnSpc>
              <a:spcAft>
                <a:spcPts val="600"/>
              </a:spcAft>
              <a:buFont typeface="Arial" panose="020B0604020202020204" pitchFamily="34" charset="0"/>
              <a:buChar char="•"/>
            </a:pPr>
            <a:r>
              <a:rPr lang="en-US" sz="1200" dirty="0"/>
              <a:t>The top 3 countries with the highest revenues are:</a:t>
            </a:r>
          </a:p>
          <a:p>
            <a:pPr marL="742950" lvl="1" indent="-228600">
              <a:lnSpc>
                <a:spcPct val="90000"/>
              </a:lnSpc>
              <a:spcAft>
                <a:spcPts val="600"/>
              </a:spcAft>
              <a:buFont typeface="Arial" panose="020B0604020202020204" pitchFamily="34" charset="0"/>
              <a:buChar char="•"/>
            </a:pPr>
            <a:r>
              <a:rPr lang="en-US" sz="1200" dirty="0"/>
              <a:t>India $6,034.78</a:t>
            </a:r>
          </a:p>
          <a:p>
            <a:pPr marL="742950" lvl="1" indent="-228600">
              <a:lnSpc>
                <a:spcPct val="90000"/>
              </a:lnSpc>
              <a:spcAft>
                <a:spcPts val="600"/>
              </a:spcAft>
              <a:buFont typeface="Arial" panose="020B0604020202020204" pitchFamily="34" charset="0"/>
              <a:buChar char="•"/>
            </a:pPr>
            <a:r>
              <a:rPr lang="en-US" sz="1200" dirty="0"/>
              <a:t>China $5,251,03.</a:t>
            </a:r>
          </a:p>
          <a:p>
            <a:pPr marL="742950" lvl="1" indent="-228600">
              <a:lnSpc>
                <a:spcPct val="90000"/>
              </a:lnSpc>
              <a:spcAft>
                <a:spcPts val="600"/>
              </a:spcAft>
              <a:buFont typeface="Arial" panose="020B0604020202020204" pitchFamily="34" charset="0"/>
              <a:buChar char="•"/>
            </a:pPr>
            <a:r>
              <a:rPr lang="en-US" sz="1200" dirty="0"/>
              <a:t>United States $3,685.31</a:t>
            </a:r>
          </a:p>
          <a:p>
            <a:pPr marL="285750" indent="-228600">
              <a:lnSpc>
                <a:spcPct val="90000"/>
              </a:lnSpc>
              <a:spcAft>
                <a:spcPts val="600"/>
              </a:spcAft>
              <a:buFont typeface="Arial" panose="020B0604020202020204" pitchFamily="34" charset="0"/>
              <a:buChar char="•"/>
            </a:pPr>
            <a:endParaRPr lang="en-US" sz="1200" dirty="0"/>
          </a:p>
        </p:txBody>
      </p:sp>
    </p:spTree>
    <p:extLst>
      <p:ext uri="{BB962C8B-B14F-4D97-AF65-F5344CB8AC3E}">
        <p14:creationId xmlns:p14="http://schemas.microsoft.com/office/powerpoint/2010/main" val="185969393"/>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tack of magazines on table">
            <a:extLst>
              <a:ext uri="{FF2B5EF4-FFF2-40B4-BE49-F238E27FC236}">
                <a16:creationId xmlns:a16="http://schemas.microsoft.com/office/drawing/2014/main" id="{733027A7-4926-68E8-AFB8-1498156EDD96}"/>
              </a:ext>
            </a:extLst>
          </p:cNvPr>
          <p:cNvPicPr>
            <a:picLocks noChangeAspect="1"/>
          </p:cNvPicPr>
          <p:nvPr/>
        </p:nvPicPr>
        <p:blipFill rotWithShape="1">
          <a:blip r:embed="rId2">
            <a:alphaModFix amt="35000"/>
          </a:blip>
          <a:srcRect t="13055" b="2675"/>
          <a:stretch/>
        </p:blipFill>
        <p:spPr>
          <a:xfrm>
            <a:off x="20" y="1"/>
            <a:ext cx="12191980" cy="6857999"/>
          </a:xfrm>
          <a:prstGeom prst="rect">
            <a:avLst/>
          </a:prstGeom>
        </p:spPr>
      </p:pic>
      <p:sp>
        <p:nvSpPr>
          <p:cNvPr id="2" name="Title 1">
            <a:extLst>
              <a:ext uri="{FF2B5EF4-FFF2-40B4-BE49-F238E27FC236}">
                <a16:creationId xmlns:a16="http://schemas.microsoft.com/office/drawing/2014/main" id="{49F3CBA9-6670-0CD9-DF03-DEED85F9E59C}"/>
              </a:ext>
            </a:extLst>
          </p:cNvPr>
          <p:cNvSpPr>
            <a:spLocks noGrp="1"/>
          </p:cNvSpPr>
          <p:nvPr>
            <p:ph type="title"/>
          </p:nvPr>
        </p:nvSpPr>
        <p:spPr>
          <a:xfrm>
            <a:off x="193976" y="1065862"/>
            <a:ext cx="4036272" cy="4726276"/>
          </a:xfrm>
        </p:spPr>
        <p:txBody>
          <a:bodyPr>
            <a:normAutofit/>
          </a:bodyPr>
          <a:lstStyle/>
          <a:p>
            <a:pPr algn="r"/>
            <a:r>
              <a:rPr lang="en-US" sz="3600" dirty="0">
                <a:solidFill>
                  <a:srgbClr val="FFFFFF"/>
                </a:solidFill>
              </a:rPr>
              <a:t>Summary &amp; Recommendations</a:t>
            </a:r>
          </a:p>
        </p:txBody>
      </p:sp>
      <p:cxnSp>
        <p:nvCxnSpPr>
          <p:cNvPr id="14" name="Straight Connector 13">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Content Placeholder 5">
            <a:extLst>
              <a:ext uri="{FF2B5EF4-FFF2-40B4-BE49-F238E27FC236}">
                <a16:creationId xmlns:a16="http://schemas.microsoft.com/office/drawing/2014/main" id="{CD3F2CFD-E439-2464-C4AB-5785C92D516E}"/>
              </a:ext>
            </a:extLst>
          </p:cNvPr>
          <p:cNvSpPr>
            <a:spLocks noGrp="1"/>
          </p:cNvSpPr>
          <p:nvPr>
            <p:ph idx="1"/>
          </p:nvPr>
        </p:nvSpPr>
        <p:spPr>
          <a:xfrm>
            <a:off x="5155379" y="1065862"/>
            <a:ext cx="5744685" cy="4726276"/>
          </a:xfrm>
        </p:spPr>
        <p:txBody>
          <a:bodyPr anchor="ctr">
            <a:normAutofit/>
          </a:bodyPr>
          <a:lstStyle/>
          <a:p>
            <a:pPr marL="0" indent="0">
              <a:buNone/>
            </a:pPr>
            <a:r>
              <a:rPr lang="en-US" sz="2000" u="sng" dirty="0">
                <a:solidFill>
                  <a:srgbClr val="FFFFFF"/>
                </a:solidFill>
              </a:rPr>
              <a:t>Summary</a:t>
            </a:r>
          </a:p>
          <a:p>
            <a:r>
              <a:rPr lang="en-US" sz="2000" dirty="0">
                <a:solidFill>
                  <a:srgbClr val="FFFFFF"/>
                </a:solidFill>
              </a:rPr>
              <a:t>The movies with the highest revenue have a rental rate of $4.99  while the movies with the lowest revenue have a rental rate of $0.99</a:t>
            </a:r>
          </a:p>
          <a:p>
            <a:r>
              <a:rPr lang="en-US" sz="2000" dirty="0">
                <a:solidFill>
                  <a:srgbClr val="FFFFFF"/>
                </a:solidFill>
              </a:rPr>
              <a:t>The average rental duration price is at $4.99</a:t>
            </a:r>
          </a:p>
          <a:p>
            <a:r>
              <a:rPr lang="en-US" sz="2000" dirty="0">
                <a:solidFill>
                  <a:srgbClr val="FFFFFF"/>
                </a:solidFill>
              </a:rPr>
              <a:t>Top 3 genres are Sports, Foreign and Documentaries</a:t>
            </a:r>
          </a:p>
          <a:p>
            <a:r>
              <a:rPr lang="en-US" sz="2000" dirty="0">
                <a:solidFill>
                  <a:srgbClr val="FFFFFF"/>
                </a:solidFill>
              </a:rPr>
              <a:t>Asia is our highest region for profit and customer acquisition.</a:t>
            </a:r>
          </a:p>
          <a:p>
            <a:pPr marL="0" indent="0">
              <a:buNone/>
            </a:pPr>
            <a:r>
              <a:rPr lang="en-US" sz="2000" u="sng" dirty="0">
                <a:solidFill>
                  <a:srgbClr val="FFFFFF"/>
                </a:solidFill>
              </a:rPr>
              <a:t>Recommendations</a:t>
            </a:r>
          </a:p>
          <a:p>
            <a:r>
              <a:rPr lang="en-US" sz="2000" dirty="0">
                <a:solidFill>
                  <a:srgbClr val="FFFFFF"/>
                </a:solidFill>
              </a:rPr>
              <a:t>Research why Asia is our most profitable region.</a:t>
            </a:r>
          </a:p>
          <a:p>
            <a:r>
              <a:rPr lang="en-US" sz="2000" dirty="0">
                <a:solidFill>
                  <a:srgbClr val="FFFFFF"/>
                </a:solidFill>
              </a:rPr>
              <a:t>Do an analysis on how much revenue the top 3 genres generate.</a:t>
            </a:r>
          </a:p>
          <a:p>
            <a:endParaRPr lang="en-US" sz="2000" dirty="0">
              <a:solidFill>
                <a:srgbClr val="FFFFFF"/>
              </a:solidFill>
            </a:endParaRPr>
          </a:p>
        </p:txBody>
      </p:sp>
    </p:spTree>
    <p:extLst>
      <p:ext uri="{BB962C8B-B14F-4D97-AF65-F5344CB8AC3E}">
        <p14:creationId xmlns:p14="http://schemas.microsoft.com/office/powerpoint/2010/main" val="3247994553"/>
      </p:ext>
    </p:extLst>
  </p:cSld>
  <p:clrMapOvr>
    <a:overrideClrMapping bg1="dk1" tx1="lt1" bg2="dk2" tx2="lt2" accent1="accent1" accent2="accent2" accent3="accent3" accent4="accent4" accent5="accent5" accent6="accent6" hlink="hlink" folHlink="folHlink"/>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9AB88BE-E87A-9CA7-B7C0-51E8561D0706}"/>
              </a:ext>
            </a:extLst>
          </p:cNvPr>
          <p:cNvSpPr>
            <a:spLocks noGrp="1"/>
          </p:cNvSpPr>
          <p:nvPr>
            <p:ph type="title"/>
          </p:nvPr>
        </p:nvSpPr>
        <p:spPr>
          <a:xfrm>
            <a:off x="2253673" y="1441938"/>
            <a:ext cx="7382696" cy="3974124"/>
          </a:xfrm>
        </p:spPr>
        <p:txBody>
          <a:bodyPr vert="horz" lIns="91440" tIns="45720" rIns="91440" bIns="45720" rtlCol="0" anchor="ctr">
            <a:normAutofit/>
          </a:bodyPr>
          <a:lstStyle/>
          <a:p>
            <a:pPr algn="ctr"/>
            <a:r>
              <a:rPr lang="en-US" sz="5400" dirty="0">
                <a:solidFill>
                  <a:schemeClr val="bg1">
                    <a:lumMod val="95000"/>
                    <a:lumOff val="5000"/>
                  </a:schemeClr>
                </a:solidFill>
              </a:rPr>
              <a:t>Thank You</a:t>
            </a:r>
            <a:br>
              <a:rPr lang="en-US" sz="5400" dirty="0">
                <a:solidFill>
                  <a:schemeClr val="bg1">
                    <a:lumMod val="95000"/>
                    <a:lumOff val="5000"/>
                  </a:schemeClr>
                </a:solidFill>
              </a:rPr>
            </a:br>
            <a:r>
              <a:rPr lang="en-US" sz="5400" dirty="0">
                <a:solidFill>
                  <a:schemeClr val="bg1">
                    <a:lumMod val="95000"/>
                    <a:lumOff val="5000"/>
                  </a:schemeClr>
                </a:solidFill>
              </a:rPr>
              <a:t>Lucero Vargas</a:t>
            </a:r>
            <a:br>
              <a:rPr lang="en-US" sz="5400" dirty="0">
                <a:solidFill>
                  <a:schemeClr val="bg1">
                    <a:lumMod val="95000"/>
                    <a:lumOff val="5000"/>
                  </a:schemeClr>
                </a:solidFill>
              </a:rPr>
            </a:br>
            <a:r>
              <a:rPr lang="en-US" sz="5400" dirty="0" err="1">
                <a:solidFill>
                  <a:schemeClr val="bg1">
                    <a:lumMod val="95000"/>
                    <a:lumOff val="5000"/>
                  </a:schemeClr>
                </a:solidFill>
              </a:rPr>
              <a:t>Lucero.v@rockbuster.com</a:t>
            </a:r>
            <a:endParaRPr lang="en-US" sz="5400" dirty="0">
              <a:solidFill>
                <a:schemeClr val="bg1">
                  <a:lumMod val="95000"/>
                  <a:lumOff val="5000"/>
                </a:schemeClr>
              </a:solidFill>
            </a:endParaRPr>
          </a:p>
        </p:txBody>
      </p:sp>
    </p:spTree>
    <p:extLst>
      <p:ext uri="{BB962C8B-B14F-4D97-AF65-F5344CB8AC3E}">
        <p14:creationId xmlns:p14="http://schemas.microsoft.com/office/powerpoint/2010/main" val="5383997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2630</TotalTime>
  <Words>343</Words>
  <Application>Microsoft Macintosh PowerPoint</Application>
  <PresentationFormat>Widescreen</PresentationFormat>
  <Paragraphs>37</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Rockbuster Stealth Data Analysis Project</vt:lpstr>
      <vt:lpstr>Background</vt:lpstr>
      <vt:lpstr>Movies that contributed the most/least to revenue gain</vt:lpstr>
      <vt:lpstr>Overview</vt:lpstr>
      <vt:lpstr>Countries with the Highest Revenue</vt:lpstr>
      <vt:lpstr>Summary &amp; Recommendations</vt:lpstr>
      <vt:lpstr>Thank You Lucero Vargas Lucero.v@rockbuster.com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Rockbuster Stealth Data Analysis Project</dc:title>
  <dc:creator>Microsoft Office User</dc:creator>
  <cp:lastModifiedBy>Microsoft Office User</cp:lastModifiedBy>
  <cp:revision>2</cp:revision>
  <dcterms:created xsi:type="dcterms:W3CDTF">2022-12-15T02:44:28Z</dcterms:created>
  <dcterms:modified xsi:type="dcterms:W3CDTF">2022-12-16T22:35:20Z</dcterms:modified>
</cp:coreProperties>
</file>

<file path=docProps/thumbnail.jpeg>
</file>